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7"/>
  </p:notesMasterIdLst>
  <p:handoutMasterIdLst>
    <p:handoutMasterId r:id="rId8"/>
  </p:handoutMasterIdLst>
  <p:sldIdLst>
    <p:sldId id="256" r:id="rId2"/>
    <p:sldId id="323" r:id="rId3"/>
    <p:sldId id="288" r:id="rId4"/>
    <p:sldId id="324" r:id="rId5"/>
    <p:sldId id="31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b="1" dirty="0">
                <a:latin typeface="Perpetua" panose="02020502060401020303" pitchFamily="18" charset="0"/>
              </a:rPr>
              <a:t>Software Development Activities</a:t>
            </a: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Identify The problem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3" t="8349" r="8598" b="9407"/>
          <a:stretch/>
        </p:blipFill>
        <p:spPr bwMode="auto">
          <a:xfrm>
            <a:off x="9134375" y="3799027"/>
            <a:ext cx="2219425" cy="194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Quantify Project Approval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Criteria to be considered </a:t>
            </a:r>
            <a:r>
              <a:rPr lang="en-GB" dirty="0">
                <a:latin typeface="Perpetua" panose="02020502060401020303" pitchFamily="18" charset="0"/>
              </a:rPr>
              <a:t>to obtain project approval: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The </a:t>
            </a:r>
            <a:r>
              <a:rPr lang="en-GB" dirty="0">
                <a:latin typeface="Perpetua" panose="02020502060401020303" pitchFamily="18" charset="0"/>
              </a:rPr>
              <a:t>estimated time for project completion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The </a:t>
            </a:r>
            <a:r>
              <a:rPr lang="en-GB" dirty="0">
                <a:latin typeface="Perpetua" panose="02020502060401020303" pitchFamily="18" charset="0"/>
              </a:rPr>
              <a:t>estimated cost for the project and system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The </a:t>
            </a:r>
            <a:r>
              <a:rPr lang="en-GB" dirty="0">
                <a:latin typeface="Perpetua" panose="02020502060401020303" pitchFamily="18" charset="0"/>
              </a:rPr>
              <a:t>anticipated benefits from the deployment of the new system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4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Determining Project Risk and Feasibility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0617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Project risk and feasibility analysis verifies whether a project can be started </a:t>
            </a:r>
            <a:r>
              <a:rPr lang="en-GB" dirty="0" smtClean="0">
                <a:latin typeface="Perpetua" panose="02020502060401020303" pitchFamily="18" charset="0"/>
              </a:rPr>
              <a:t>and completed successfully.</a:t>
            </a:r>
          </a:p>
          <a:p>
            <a:r>
              <a:rPr lang="en-GB" dirty="0">
                <a:latin typeface="Perpetua" panose="02020502060401020303" pitchFamily="18" charset="0"/>
              </a:rPr>
              <a:t>E</a:t>
            </a:r>
            <a:r>
              <a:rPr lang="en-GB" dirty="0" smtClean="0">
                <a:latin typeface="Perpetua" panose="02020502060401020303" pitchFamily="18" charset="0"/>
              </a:rPr>
              <a:t>very project has </a:t>
            </a:r>
            <a:r>
              <a:rPr lang="en-GB" dirty="0">
                <a:latin typeface="Perpetua" panose="02020502060401020303" pitchFamily="18" charset="0"/>
              </a:rPr>
              <a:t>unique challenges that affect its potential success</a:t>
            </a: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>
                <a:latin typeface="Perpetua" panose="02020502060401020303" pitchFamily="18" charset="0"/>
              </a:rPr>
              <a:t>The objective of this activity is to identify and assess the potential risks to </a:t>
            </a:r>
            <a:r>
              <a:rPr lang="en-GB" dirty="0" smtClean="0">
                <a:latin typeface="Perpetua" panose="02020502060401020303" pitchFamily="18" charset="0"/>
              </a:rPr>
              <a:t>project success, </a:t>
            </a:r>
            <a:r>
              <a:rPr lang="en-GB" dirty="0">
                <a:latin typeface="Perpetua" panose="02020502060401020303" pitchFamily="18" charset="0"/>
              </a:rPr>
              <a:t>take steps to eliminate or </a:t>
            </a:r>
            <a:r>
              <a:rPr lang="en-GB" dirty="0" smtClean="0">
                <a:latin typeface="Perpetua" panose="02020502060401020303" pitchFamily="18" charset="0"/>
              </a:rPr>
              <a:t>reduce these </a:t>
            </a:r>
            <a:r>
              <a:rPr lang="en-GB" dirty="0">
                <a:latin typeface="Perpetua" panose="02020502060401020303" pitchFamily="18" charset="0"/>
              </a:rPr>
              <a:t>risks.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645" y="4286033"/>
            <a:ext cx="2912444" cy="17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2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Determining Project Risk and Feasibility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0617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Technological Risks and </a:t>
            </a:r>
            <a:r>
              <a:rPr lang="en-GB" dirty="0" smtClean="0">
                <a:latin typeface="Perpetua" panose="02020502060401020303" pitchFamily="18" charset="0"/>
              </a:rPr>
              <a:t>Feasibility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Resource </a:t>
            </a:r>
            <a:r>
              <a:rPr lang="en-GB" dirty="0">
                <a:latin typeface="Perpetua" panose="02020502060401020303" pitchFamily="18" charset="0"/>
              </a:rPr>
              <a:t>Risks and Feasibility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Schedule </a:t>
            </a:r>
            <a:r>
              <a:rPr lang="en-GB" dirty="0">
                <a:latin typeface="Perpetua" panose="02020502060401020303" pitchFamily="18" charset="0"/>
              </a:rPr>
              <a:t>Risks and </a:t>
            </a:r>
            <a:r>
              <a:rPr lang="en-GB" dirty="0" smtClean="0">
                <a:latin typeface="Perpetua" panose="02020502060401020303" pitchFamily="18" charset="0"/>
              </a:rPr>
              <a:t>Feasibility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Review with Client and Obtain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0617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This process starts by </a:t>
            </a:r>
            <a:r>
              <a:rPr lang="en-GB" dirty="0" smtClean="0">
                <a:latin typeface="Perpetua" panose="02020502060401020303" pitchFamily="18" charset="0"/>
              </a:rPr>
              <a:t>making presentations </a:t>
            </a:r>
            <a:r>
              <a:rPr lang="en-GB" dirty="0">
                <a:latin typeface="Perpetua" panose="02020502060401020303" pitchFamily="18" charset="0"/>
              </a:rPr>
              <a:t>to the senior </a:t>
            </a:r>
            <a:r>
              <a:rPr lang="en-GB" dirty="0" smtClean="0">
                <a:latin typeface="Perpetua" panose="02020502060401020303" pitchFamily="18" charset="0"/>
              </a:rPr>
              <a:t>executives.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700" y="2175217"/>
            <a:ext cx="7228800" cy="393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0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4455</TotalTime>
  <Words>162</Words>
  <Application>Microsoft Office PowerPoint</Application>
  <PresentationFormat>Widescreen</PresentationFormat>
  <Paragraphs>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Quantify Project Approval Factors</vt:lpstr>
      <vt:lpstr>Determining Project Risk and Feasibility</vt:lpstr>
      <vt:lpstr>Determining Project Risk and Feasibility</vt:lpstr>
      <vt:lpstr>Review with Client and Obtain Approval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373</cp:revision>
  <dcterms:created xsi:type="dcterms:W3CDTF">2017-07-18T07:50:04Z</dcterms:created>
  <dcterms:modified xsi:type="dcterms:W3CDTF">2019-12-15T15:42:50Z</dcterms:modified>
</cp:coreProperties>
</file>